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handoutMasterIdLst>
    <p:handoutMasterId r:id="rId13"/>
  </p:handoutMasterIdLst>
  <p:sldIdLst>
    <p:sldId id="270" r:id="rId2"/>
    <p:sldId id="283" r:id="rId3"/>
    <p:sldId id="258" r:id="rId4"/>
    <p:sldId id="271" r:id="rId5"/>
    <p:sldId id="272" r:id="rId6"/>
    <p:sldId id="273" r:id="rId7"/>
    <p:sldId id="274" r:id="rId8"/>
    <p:sldId id="284" r:id="rId9"/>
    <p:sldId id="285" r:id="rId10"/>
    <p:sldId id="276" r:id="rId11"/>
  </p:sldIdLst>
  <p:sldSz cx="9144000" cy="6858000" type="screen4x3"/>
  <p:notesSz cx="6670675" cy="9929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0DDB"/>
    <a:srgbClr val="4177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73" autoAdjust="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26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778505" y="0"/>
            <a:ext cx="2890626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D4E4E-979F-4024-BFCE-D02A7E4F1D39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890626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778505" y="9431600"/>
            <a:ext cx="2890626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F56FD2-D6A9-4D17-8553-5DD0D22ACC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085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26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778505" y="0"/>
            <a:ext cx="2890626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21AB1-489F-446E-B949-631334A53D5E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67068" y="4778722"/>
            <a:ext cx="53365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890626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778505" y="9431600"/>
            <a:ext cx="2890626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3CDCB-836C-4944-9CB3-1471BA02A62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5097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3CDCB-836C-4944-9CB3-1471BA02A62C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13696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3CDCB-836C-4944-9CB3-1471BA02A62C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7898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3CDCB-836C-4944-9CB3-1471BA02A62C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6487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3CDCB-836C-4944-9CB3-1471BA02A62C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0042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3CDCB-836C-4944-9CB3-1471BA02A62C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5840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3CDCB-836C-4944-9CB3-1471BA02A62C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6736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3CDCB-836C-4944-9CB3-1471BA02A62C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29832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3CDCB-836C-4944-9CB3-1471BA02A62C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849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3CDCB-836C-4944-9CB3-1471BA02A62C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19337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3CDCB-836C-4944-9CB3-1471BA02A62C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3141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Téglalap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églalap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778523" y="5948521"/>
            <a:ext cx="7697355" cy="908720"/>
          </a:xfrm>
        </p:spPr>
        <p:txBody>
          <a:bodyPr>
            <a:noAutofit/>
          </a:bodyPr>
          <a:lstStyle/>
          <a:p>
            <a:r>
              <a:rPr lang="hu-HU" altLang="hu-HU" sz="2000" b="1" dirty="0" smtClean="0"/>
              <a:t>Előadó: Bali Kornél </a:t>
            </a:r>
          </a:p>
          <a:p>
            <a:r>
              <a:rPr lang="hu-HU" altLang="hu-HU" sz="2000" b="1" dirty="0" smtClean="0"/>
              <a:t>30-7478753</a:t>
            </a:r>
            <a:endParaRPr lang="hu-HU" altLang="hu-HU" sz="2000" b="1" dirty="0"/>
          </a:p>
        </p:txBody>
      </p:sp>
      <p:sp>
        <p:nvSpPr>
          <p:cNvPr id="7" name="Szövegdoboz 6"/>
          <p:cNvSpPr txBox="1"/>
          <p:nvPr/>
        </p:nvSpPr>
        <p:spPr>
          <a:xfrm>
            <a:off x="611560" y="1456764"/>
            <a:ext cx="7992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 smtClean="0">
                <a:solidFill>
                  <a:srgbClr val="0070C0"/>
                </a:solidFill>
              </a:rPr>
              <a:t>Mikro-, kis-és középvállalkozások kapacitásbővítő beruházásainak támogatása</a:t>
            </a:r>
            <a:endParaRPr lang="hu-HU" sz="3600" dirty="0">
              <a:solidFill>
                <a:srgbClr val="0070C0"/>
              </a:solidFill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827584" y="2170477"/>
            <a:ext cx="77768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u-HU" altLang="hu-HU" sz="3600" b="1" dirty="0">
              <a:solidFill>
                <a:srgbClr val="41779F"/>
              </a:solidFill>
              <a:latin typeface="Tw Cen MT" pitchFamily="34" charset="-18"/>
            </a:endParaRPr>
          </a:p>
          <a:p>
            <a:pPr algn="ctr"/>
            <a:r>
              <a:rPr lang="hu-HU" sz="3200" b="1" dirty="0">
                <a:solidFill>
                  <a:srgbClr val="41779F"/>
                </a:solidFill>
              </a:rPr>
              <a:t/>
            </a:r>
            <a:br>
              <a:rPr lang="hu-HU" sz="3200" b="1" dirty="0">
                <a:solidFill>
                  <a:srgbClr val="41779F"/>
                </a:solidFill>
              </a:rPr>
            </a:br>
            <a:endParaRPr lang="hu-HU" sz="3200" b="1" spc="-150" dirty="0">
              <a:solidFill>
                <a:srgbClr val="41779F"/>
              </a:solidFill>
            </a:endParaRPr>
          </a:p>
        </p:txBody>
      </p:sp>
      <p:pic>
        <p:nvPicPr>
          <p:cNvPr id="1026" name="Picture 2" descr="C:\Users\Decsi Zoltán\Desktop\smvkk_web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37112"/>
            <a:ext cx="3778523" cy="151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églalap 1"/>
          <p:cNvSpPr/>
          <p:nvPr/>
        </p:nvSpPr>
        <p:spPr>
          <a:xfrm>
            <a:off x="2627783" y="5192816"/>
            <a:ext cx="1150739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803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-315416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hu-HU" sz="3000" b="1" cap="none" dirty="0" smtClean="0">
                <a:solidFill>
                  <a:srgbClr val="41779F"/>
                </a:solidFill>
              </a:rPr>
              <a:t>Elérhetőség:</a:t>
            </a:r>
            <a:endParaRPr lang="hu-HU" sz="3000" b="1" cap="none" dirty="0">
              <a:solidFill>
                <a:srgbClr val="41779F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0" y="726381"/>
            <a:ext cx="91440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hu-HU" dirty="0" smtClean="0"/>
          </a:p>
          <a:p>
            <a:pPr algn="ctr">
              <a:lnSpc>
                <a:spcPct val="150000"/>
              </a:lnSpc>
            </a:pPr>
            <a:endParaRPr lang="hu-HU" dirty="0"/>
          </a:p>
          <a:p>
            <a:pPr algn="ctr">
              <a:lnSpc>
                <a:spcPct val="150000"/>
              </a:lnSpc>
            </a:pPr>
            <a:endParaRPr lang="hu-HU" dirty="0" smtClean="0"/>
          </a:p>
          <a:p>
            <a:pPr algn="ctr">
              <a:lnSpc>
                <a:spcPct val="150000"/>
              </a:lnSpc>
            </a:pPr>
            <a:endParaRPr lang="hu-HU" dirty="0">
              <a:solidFill>
                <a:srgbClr val="260DDB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hu-HU" sz="2400" dirty="0" smtClean="0">
                <a:solidFill>
                  <a:srgbClr val="0070C0"/>
                </a:solidFill>
              </a:rPr>
              <a:t>Köszönöm a figyelmet!</a:t>
            </a:r>
          </a:p>
          <a:p>
            <a:pPr algn="ctr">
              <a:lnSpc>
                <a:spcPct val="150000"/>
              </a:lnSpc>
            </a:pPr>
            <a:endParaRPr lang="hu-HU" sz="2400" dirty="0">
              <a:solidFill>
                <a:srgbClr val="0070C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hu-H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Bali Kornél</a:t>
            </a:r>
          </a:p>
          <a:p>
            <a:pPr algn="ctr">
              <a:lnSpc>
                <a:spcPct val="150000"/>
              </a:lnSpc>
            </a:pPr>
            <a:r>
              <a:rPr lang="hu-H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30-7478753</a:t>
            </a:r>
          </a:p>
          <a:p>
            <a:pPr algn="ctr">
              <a:lnSpc>
                <a:spcPct val="150000"/>
              </a:lnSpc>
            </a:pPr>
            <a:r>
              <a:rPr lang="hu-H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mikrohitel</a:t>
            </a:r>
            <a:r>
              <a:rPr lang="hu-H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hu-H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somogy.hu</a:t>
            </a:r>
            <a:endParaRPr lang="hu-HU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2724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-315416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hu-HU" sz="3000" b="1" cap="none" dirty="0" smtClean="0">
                <a:solidFill>
                  <a:srgbClr val="41779F"/>
                </a:solidFill>
              </a:rPr>
              <a:t>Pályázók köre:</a:t>
            </a:r>
            <a:endParaRPr lang="hu-HU" sz="3000" b="1" cap="none" dirty="0">
              <a:solidFill>
                <a:srgbClr val="41779F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0" y="726381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hu-HU" dirty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dirty="0" err="1" smtClean="0"/>
              <a:t>Mikrovállalkozás</a:t>
            </a:r>
            <a:r>
              <a:rPr lang="hu-HU" dirty="0" smtClean="0"/>
              <a:t>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dirty="0" smtClean="0"/>
              <a:t>Kisvállalkozás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dirty="0" smtClean="0"/>
              <a:t>Középvállalkozás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dirty="0" smtClean="0"/>
              <a:t>Egyéni vállalkozó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dirty="0" smtClean="0"/>
              <a:t>Egyéni cég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dirty="0" smtClean="0"/>
              <a:t>Szövetkezet</a:t>
            </a:r>
          </a:p>
          <a:p>
            <a:pPr marL="2114550" lvl="4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dirty="0" smtClean="0"/>
              <a:t>Egy lezárt üzleti évvel rendelkezik(365 nap)</a:t>
            </a:r>
          </a:p>
          <a:p>
            <a:pPr marL="2114550" lvl="4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dirty="0" smtClean="0"/>
              <a:t>Éves átlagos statisztikai létszáma legalább 1 fő volt</a:t>
            </a:r>
          </a:p>
          <a:p>
            <a:pPr marL="2114550" lvl="4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dirty="0" smtClean="0"/>
              <a:t>Magyarországi székhellyel rendelkezik</a:t>
            </a:r>
          </a:p>
          <a:p>
            <a:pPr marL="2114550" lvl="4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dirty="0" smtClean="0"/>
              <a:t>Kettős könyvvitelt vezet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8587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-315416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hu-HU" sz="3000" b="1" cap="none" dirty="0" smtClean="0">
                <a:solidFill>
                  <a:srgbClr val="41779F"/>
                </a:solidFill>
              </a:rPr>
              <a:t>Pályázat célja</a:t>
            </a:r>
            <a:endParaRPr lang="hu-HU" sz="3000" b="1" cap="none" dirty="0">
              <a:solidFill>
                <a:srgbClr val="41779F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3588" y="846471"/>
            <a:ext cx="9144000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</a:pPr>
            <a:endParaRPr lang="hu-HU" sz="2400" dirty="0" smtClean="0"/>
          </a:p>
          <a:p>
            <a:pPr lvl="1" algn="ctr">
              <a:lnSpc>
                <a:spcPct val="150000"/>
              </a:lnSpc>
            </a:pPr>
            <a:endParaRPr lang="hu-HU" sz="2400" dirty="0" smtClean="0"/>
          </a:p>
          <a:p>
            <a:pPr lvl="1" algn="ctr">
              <a:lnSpc>
                <a:spcPct val="150000"/>
              </a:lnSpc>
            </a:pPr>
            <a:r>
              <a:rPr lang="hu-HU" sz="2800" dirty="0" smtClean="0"/>
              <a:t>Legalább 50%-ban új termelési eszköz vásárlása.</a:t>
            </a:r>
          </a:p>
          <a:p>
            <a:pPr lvl="1" algn="ctr">
              <a:lnSpc>
                <a:spcPct val="150000"/>
              </a:lnSpc>
            </a:pPr>
            <a:r>
              <a:rPr lang="hu-HU" sz="2800" dirty="0" smtClean="0"/>
              <a:t>A meglévő termelő, csomagoló eszközök,</a:t>
            </a:r>
          </a:p>
          <a:p>
            <a:pPr lvl="1" algn="ctr">
              <a:lnSpc>
                <a:spcPct val="150000"/>
              </a:lnSpc>
            </a:pPr>
            <a:r>
              <a:rPr lang="hu-HU" sz="2800" dirty="0"/>
              <a:t>h</a:t>
            </a:r>
            <a:r>
              <a:rPr lang="hu-HU" sz="2800" dirty="0" smtClean="0"/>
              <a:t>atékonyabbra történő cseréje. </a:t>
            </a:r>
          </a:p>
          <a:p>
            <a:pPr lvl="1" algn="ctr">
              <a:lnSpc>
                <a:spcPct val="150000"/>
              </a:lnSpc>
            </a:pPr>
            <a:endParaRPr lang="hu-HU" sz="2400" dirty="0" smtClean="0"/>
          </a:p>
          <a:p>
            <a:pPr lvl="1">
              <a:lnSpc>
                <a:spcPct val="150000"/>
              </a:lnSpc>
            </a:pPr>
            <a:endParaRPr lang="hu-HU" sz="2400" dirty="0" smtClean="0"/>
          </a:p>
          <a:p>
            <a:pPr marL="1257300" lvl="2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hu-HU" sz="1600" dirty="0" smtClean="0"/>
          </a:p>
          <a:p>
            <a:pPr marL="1257300" lvl="2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hu-HU" sz="1600" dirty="0" smtClean="0"/>
          </a:p>
          <a:p>
            <a:pPr marL="1257300" lvl="2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hu-HU" sz="1600" dirty="0" smtClean="0"/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2286000" y="172084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Aft>
                <a:spcPts val="0"/>
              </a:spcAft>
            </a:pPr>
            <a:endParaRPr lang="hu-H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20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-315416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hu-HU" sz="3000" b="1" cap="none" dirty="0" smtClean="0">
                <a:solidFill>
                  <a:srgbClr val="41779F"/>
                </a:solidFill>
              </a:rPr>
              <a:t>Támogatási információk</a:t>
            </a:r>
            <a:endParaRPr lang="hu-HU" sz="3000" b="1" cap="none" dirty="0">
              <a:solidFill>
                <a:srgbClr val="41779F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0" y="726381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hu-HU" dirty="0" smtClean="0"/>
          </a:p>
          <a:p>
            <a:pPr algn="ctr">
              <a:lnSpc>
                <a:spcPct val="150000"/>
              </a:lnSpc>
            </a:pPr>
            <a:r>
              <a:rPr lang="hu-HU" sz="2400" dirty="0" smtClean="0"/>
              <a:t>Igényelhető támogatás összege 5-50MFt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sz="2400" dirty="0" smtClean="0"/>
              <a:t>Támogatás mértéke Dél-Dunántúlon maximum 50%, speciális projektek esetén </a:t>
            </a:r>
            <a:r>
              <a:rPr lang="hu-HU" sz="2400" dirty="0" smtClean="0"/>
              <a:t>akár maximum </a:t>
            </a:r>
            <a:r>
              <a:rPr lang="hu-HU" sz="2400" dirty="0" smtClean="0"/>
              <a:t>70%</a:t>
            </a:r>
          </a:p>
          <a:p>
            <a:pPr algn="ctr">
              <a:lnSpc>
                <a:spcPct val="150000"/>
              </a:lnSpc>
            </a:pPr>
            <a:endParaRPr lang="hu-HU" sz="2400" dirty="0" smtClean="0"/>
          </a:p>
          <a:p>
            <a:pPr>
              <a:lnSpc>
                <a:spcPct val="150000"/>
              </a:lnSpc>
            </a:pPr>
            <a:endParaRPr lang="hu-HU" sz="16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hu-HU" sz="16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hu-HU" dirty="0" smtClean="0"/>
          </a:p>
          <a:p>
            <a:pPr algn="ctr">
              <a:lnSpc>
                <a:spcPct val="150000"/>
              </a:lnSpc>
            </a:pPr>
            <a:endParaRPr lang="hu-HU" dirty="0"/>
          </a:p>
          <a:p>
            <a:pPr>
              <a:lnSpc>
                <a:spcPct val="150000"/>
              </a:lnSpc>
            </a:pPr>
            <a:endParaRPr lang="hu-HU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7624" y="3284984"/>
            <a:ext cx="6133108" cy="1956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14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-315416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hu-HU" sz="3000" b="1" cap="none" dirty="0" smtClean="0">
                <a:solidFill>
                  <a:srgbClr val="41779F"/>
                </a:solidFill>
              </a:rPr>
              <a:t>Támogatható tevékenységek</a:t>
            </a:r>
            <a:endParaRPr lang="hu-HU" sz="3000" b="1" cap="none" dirty="0">
              <a:solidFill>
                <a:srgbClr val="41779F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0" y="726381"/>
            <a:ext cx="9144000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hu-HU" dirty="0"/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Új eszköz beszerzése (kötelező elem)</a:t>
            </a: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dirty="0"/>
              <a:t>Új megújuló energiatermelő eszköz beszerzése</a:t>
            </a: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dirty="0"/>
              <a:t>Anyagmozgatáshoz, raktározáshoz, csomagoláshoz kapcsolódó új eszköz beszerzés</a:t>
            </a: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dirty="0"/>
              <a:t>Az új eszköz működtetéséhez szükséges ingatlan beruházás</a:t>
            </a: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dirty="0"/>
              <a:t>Új informatikai hardware és software </a:t>
            </a:r>
            <a:r>
              <a:rPr lang="hu-HU" dirty="0" smtClean="0"/>
              <a:t>beszerzés, Domain </a:t>
            </a:r>
            <a:r>
              <a:rPr lang="hu-HU" dirty="0"/>
              <a:t>név regisztráció, </a:t>
            </a:r>
            <a:r>
              <a:rPr lang="hu-HU" dirty="0" err="1"/>
              <a:t>webtárhely</a:t>
            </a:r>
            <a:r>
              <a:rPr lang="hu-HU" dirty="0"/>
              <a:t> egyszeri </a:t>
            </a:r>
            <a:r>
              <a:rPr lang="hu-HU" dirty="0" smtClean="0"/>
              <a:t>díja,Honlap készítés</a:t>
            </a:r>
            <a:endParaRPr lang="hu-HU" dirty="0"/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dirty="0"/>
              <a:t>Az új eszközhöz kapcsolódó gyártási licenc, know-how beszerzés</a:t>
            </a: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dirty="0"/>
              <a:t>Megváltozott munkaképességűeket segítő eszközök beszerzése, </a:t>
            </a:r>
            <a:r>
              <a:rPr lang="hu-HU" dirty="0" smtClean="0"/>
              <a:t>akadálymentesítés </a:t>
            </a:r>
            <a:endParaRPr lang="hu-HU" dirty="0"/>
          </a:p>
          <a:p>
            <a:pPr>
              <a:lnSpc>
                <a:spcPct val="150000"/>
              </a:lnSpc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5425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-315416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hu-HU" sz="3000" b="1" cap="none" dirty="0" smtClean="0">
                <a:solidFill>
                  <a:srgbClr val="41779F"/>
                </a:solidFill>
              </a:rPr>
              <a:t>Kötelező vállalások</a:t>
            </a:r>
            <a:endParaRPr lang="hu-HU" sz="3000" b="1" cap="none" dirty="0">
              <a:solidFill>
                <a:srgbClr val="41779F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0" y="476672"/>
            <a:ext cx="9144000" cy="6878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hu-HU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sz="2400" dirty="0"/>
              <a:t>A</a:t>
            </a:r>
            <a:r>
              <a:rPr lang="hu-HU" sz="2400" dirty="0" smtClean="0"/>
              <a:t> befejezést követő 2 üzleti évben tartja </a:t>
            </a:r>
            <a:r>
              <a:rPr lang="hu-HU" sz="2400" dirty="0"/>
              <a:t>a </a:t>
            </a:r>
            <a:r>
              <a:rPr lang="hu-HU" sz="2400" dirty="0" smtClean="0"/>
              <a:t>bázislétszámot, </a:t>
            </a:r>
          </a:p>
          <a:p>
            <a:pPr>
              <a:lnSpc>
                <a:spcPct val="150000"/>
              </a:lnSpc>
            </a:pPr>
            <a:endParaRPr lang="hu-HU" sz="2400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sz="2400" dirty="0" smtClean="0"/>
              <a:t>személyi </a:t>
            </a:r>
            <a:r>
              <a:rPr lang="hu-HU" sz="2400" dirty="0"/>
              <a:t>jellegű </a:t>
            </a:r>
            <a:r>
              <a:rPr lang="hu-HU" sz="2400" dirty="0" smtClean="0"/>
              <a:t>ráfordításokat kell növelni</a:t>
            </a:r>
          </a:p>
          <a:p>
            <a:pPr>
              <a:lnSpc>
                <a:spcPct val="150000"/>
              </a:lnSpc>
            </a:pPr>
            <a:endParaRPr lang="hu-HU" sz="2400" dirty="0" smtClean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sz="2400" dirty="0" smtClean="0"/>
              <a:t>Árbevétel növekedést kell vállalni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hu-HU" sz="2400" dirty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sz="2400" dirty="0" smtClean="0"/>
              <a:t>Honlap készítés</a:t>
            </a:r>
          </a:p>
          <a:p>
            <a:pPr lvl="1">
              <a:lnSpc>
                <a:spcPct val="150000"/>
              </a:lnSpc>
            </a:pPr>
            <a:endParaRPr lang="hu-HU" dirty="0" smtClean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hu-HU" dirty="0" smtClean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hu-HU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hu-HU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hu-HU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8493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-315416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hu-HU" sz="3000" b="1" cap="none" dirty="0" smtClean="0">
                <a:solidFill>
                  <a:srgbClr val="41779F"/>
                </a:solidFill>
              </a:rPr>
              <a:t>Speciális feltételek</a:t>
            </a:r>
            <a:endParaRPr lang="hu-HU" sz="3000" b="1" cap="none" dirty="0">
              <a:solidFill>
                <a:srgbClr val="41779F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0" y="726381"/>
            <a:ext cx="9144000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1600" dirty="0" smtClean="0"/>
              <a:t>Költségmegosztás</a:t>
            </a:r>
          </a:p>
          <a:p>
            <a:pPr algn="ctr">
              <a:lnSpc>
                <a:spcPct val="150000"/>
              </a:lnSpc>
            </a:pPr>
            <a:endParaRPr lang="hu-HU" sz="1600" dirty="0" smtClean="0"/>
          </a:p>
          <a:p>
            <a:pPr algn="ctr">
              <a:lnSpc>
                <a:spcPct val="150000"/>
              </a:lnSpc>
            </a:pPr>
            <a:endParaRPr lang="hu-HU" sz="16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sz="1600" dirty="0" smtClean="0"/>
              <a:t>Új eszköz beszerzési </a:t>
            </a:r>
            <a:r>
              <a:rPr lang="hu-HU" sz="1600" dirty="0" err="1" smtClean="0"/>
              <a:t>ktsg</a:t>
            </a:r>
            <a:r>
              <a:rPr lang="hu-HU" sz="1600" dirty="0" smtClean="0"/>
              <a:t>.  &gt;  összes </a:t>
            </a:r>
            <a:r>
              <a:rPr lang="hu-HU" sz="1600" dirty="0" err="1" smtClean="0"/>
              <a:t>ktsg</a:t>
            </a:r>
            <a:r>
              <a:rPr lang="hu-HU" sz="1600" dirty="0" smtClean="0"/>
              <a:t>. </a:t>
            </a:r>
            <a:r>
              <a:rPr lang="hu-HU" sz="1600" dirty="0" err="1"/>
              <a:t>m</a:t>
            </a:r>
            <a:r>
              <a:rPr lang="hu-HU" sz="1600" dirty="0" err="1" smtClean="0"/>
              <a:t>ax</a:t>
            </a:r>
            <a:r>
              <a:rPr lang="hu-HU" sz="1600" dirty="0" smtClean="0"/>
              <a:t>. 50%-a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sz="1600" dirty="0" smtClean="0"/>
              <a:t>Anyagmozgatáshoz, csomagoláshoz kapcsolódó </a:t>
            </a:r>
            <a:r>
              <a:rPr lang="hu-HU" sz="1600" dirty="0" err="1" smtClean="0"/>
              <a:t>ktsg</a:t>
            </a:r>
            <a:r>
              <a:rPr lang="hu-HU" sz="1600" dirty="0" smtClean="0"/>
              <a:t>.  &lt;  </a:t>
            </a:r>
            <a:r>
              <a:rPr lang="hu-HU" sz="1600" dirty="0" err="1" smtClean="0"/>
              <a:t>össz</a:t>
            </a:r>
            <a:r>
              <a:rPr lang="hu-HU" sz="1600" dirty="0" smtClean="0"/>
              <a:t>. </a:t>
            </a:r>
            <a:r>
              <a:rPr lang="hu-HU" sz="1600" dirty="0" err="1" smtClean="0"/>
              <a:t>Ktsg</a:t>
            </a:r>
            <a:r>
              <a:rPr lang="hu-HU" sz="1600" dirty="0" smtClean="0"/>
              <a:t>. </a:t>
            </a:r>
            <a:r>
              <a:rPr lang="hu-HU" sz="1600" dirty="0" err="1"/>
              <a:t>max</a:t>
            </a:r>
            <a:r>
              <a:rPr lang="hu-HU" sz="1600" dirty="0"/>
              <a:t>. 25</a:t>
            </a:r>
            <a:r>
              <a:rPr lang="hu-HU" sz="1600" dirty="0" smtClean="0"/>
              <a:t>%-a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sz="1600" dirty="0"/>
              <a:t>raktározáshoz kapcsolódó </a:t>
            </a:r>
            <a:r>
              <a:rPr lang="hu-HU" sz="1600" dirty="0" err="1" smtClean="0"/>
              <a:t>ktsg</a:t>
            </a:r>
            <a:r>
              <a:rPr lang="hu-HU" sz="1600" dirty="0" smtClean="0"/>
              <a:t>. &lt; </a:t>
            </a:r>
            <a:r>
              <a:rPr lang="hu-HU" sz="1600" dirty="0" err="1"/>
              <a:t>össz</a:t>
            </a:r>
            <a:r>
              <a:rPr lang="hu-HU" sz="1600" dirty="0"/>
              <a:t> </a:t>
            </a:r>
            <a:r>
              <a:rPr lang="hu-HU" sz="1600" dirty="0" err="1" smtClean="0"/>
              <a:t>ktsg</a:t>
            </a:r>
            <a:r>
              <a:rPr lang="hu-HU" sz="1600" dirty="0" smtClean="0"/>
              <a:t>. </a:t>
            </a:r>
            <a:r>
              <a:rPr lang="hu-HU" sz="1600" dirty="0" err="1"/>
              <a:t>max</a:t>
            </a:r>
            <a:r>
              <a:rPr lang="hu-HU" sz="1600" dirty="0"/>
              <a:t>. 10</a:t>
            </a:r>
            <a:r>
              <a:rPr lang="hu-HU" sz="1600" dirty="0" smtClean="0"/>
              <a:t>%-a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sz="1600" b="1" dirty="0"/>
              <a:t>Ingatlan </a:t>
            </a:r>
            <a:r>
              <a:rPr lang="hu-HU" sz="1600" b="1" dirty="0" smtClean="0"/>
              <a:t>beruházás &lt;  </a:t>
            </a:r>
            <a:r>
              <a:rPr lang="hu-HU" sz="1600" b="1" dirty="0" err="1" smtClean="0"/>
              <a:t>össz</a:t>
            </a:r>
            <a:r>
              <a:rPr lang="hu-HU" sz="1600" b="1" dirty="0" smtClean="0"/>
              <a:t>. </a:t>
            </a:r>
            <a:r>
              <a:rPr lang="hu-HU" sz="1600" b="1" dirty="0" err="1" smtClean="0"/>
              <a:t>Ktsg</a:t>
            </a:r>
            <a:r>
              <a:rPr lang="hu-HU" sz="1600" b="1" dirty="0" smtClean="0"/>
              <a:t>. Max. </a:t>
            </a:r>
            <a:r>
              <a:rPr lang="hu-HU" sz="1600" b="1" dirty="0"/>
              <a:t>25%-</a:t>
            </a:r>
            <a:r>
              <a:rPr lang="hu-HU" sz="1600" b="1" dirty="0" smtClean="0"/>
              <a:t>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sz="1600" dirty="0" smtClean="0"/>
              <a:t>Software beszerzés </a:t>
            </a:r>
            <a:r>
              <a:rPr lang="hu-HU" sz="1600" dirty="0"/>
              <a:t>&lt;  </a:t>
            </a:r>
            <a:r>
              <a:rPr lang="hu-HU" sz="1600" dirty="0" err="1" smtClean="0"/>
              <a:t>össz</a:t>
            </a:r>
            <a:r>
              <a:rPr lang="hu-HU" sz="1600" dirty="0" smtClean="0"/>
              <a:t>. </a:t>
            </a:r>
            <a:r>
              <a:rPr lang="hu-HU" sz="1600" dirty="0" err="1" smtClean="0"/>
              <a:t>Ktsg</a:t>
            </a:r>
            <a:r>
              <a:rPr lang="hu-HU" sz="1600" dirty="0" smtClean="0"/>
              <a:t>. </a:t>
            </a:r>
            <a:r>
              <a:rPr lang="hu-HU" sz="1600" dirty="0" err="1"/>
              <a:t>max</a:t>
            </a:r>
            <a:r>
              <a:rPr lang="hu-HU" sz="1600" dirty="0"/>
              <a:t>. 10</a:t>
            </a:r>
            <a:r>
              <a:rPr lang="hu-HU" sz="1600" dirty="0" smtClean="0"/>
              <a:t>%-a, </a:t>
            </a:r>
            <a:r>
              <a:rPr lang="hu-HU" sz="1600" dirty="0" err="1" smtClean="0"/>
              <a:t>max</a:t>
            </a:r>
            <a:r>
              <a:rPr lang="hu-HU" sz="1600" dirty="0" smtClean="0"/>
              <a:t>. 3MFt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sz="1600" dirty="0" smtClean="0"/>
              <a:t>Domain regisztráció </a:t>
            </a:r>
            <a:r>
              <a:rPr lang="hu-HU" sz="1600" dirty="0" err="1" smtClean="0"/>
              <a:t>max</a:t>
            </a:r>
            <a:r>
              <a:rPr lang="hu-HU" sz="1600" dirty="0" smtClean="0"/>
              <a:t>. 30 000Ft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sz="1600" dirty="0" smtClean="0"/>
              <a:t>Honlap készítés </a:t>
            </a:r>
            <a:r>
              <a:rPr lang="hu-HU" sz="1600" dirty="0" err="1" smtClean="0"/>
              <a:t>max</a:t>
            </a:r>
            <a:r>
              <a:rPr lang="hu-HU" sz="1600" dirty="0" smtClean="0"/>
              <a:t>. 200 000Ft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sz="1600" dirty="0" smtClean="0"/>
              <a:t>Gyártási licenc, know-how </a:t>
            </a:r>
            <a:r>
              <a:rPr lang="hu-HU" sz="1600" dirty="0"/>
              <a:t>&lt;  </a:t>
            </a:r>
            <a:r>
              <a:rPr lang="hu-HU" sz="1600" dirty="0" err="1" smtClean="0"/>
              <a:t>össz</a:t>
            </a:r>
            <a:r>
              <a:rPr lang="hu-HU" sz="1600" dirty="0" smtClean="0"/>
              <a:t>. </a:t>
            </a:r>
            <a:r>
              <a:rPr lang="hu-HU" sz="1600" dirty="0" err="1" smtClean="0"/>
              <a:t>Ktsg</a:t>
            </a:r>
            <a:r>
              <a:rPr lang="hu-HU" sz="1600" dirty="0" smtClean="0"/>
              <a:t>. </a:t>
            </a:r>
            <a:r>
              <a:rPr lang="hu-HU" sz="1600" dirty="0" err="1"/>
              <a:t>max</a:t>
            </a:r>
            <a:r>
              <a:rPr lang="hu-HU" sz="1600" dirty="0"/>
              <a:t>. 10</a:t>
            </a:r>
            <a:r>
              <a:rPr lang="hu-HU" sz="1600" dirty="0" smtClean="0"/>
              <a:t>%-a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sz="1600" dirty="0" smtClean="0"/>
              <a:t>Megváltozott munkaképességű munkavállalóhoz kapcsolódó </a:t>
            </a:r>
            <a:r>
              <a:rPr lang="hu-HU" sz="1600" dirty="0" err="1" smtClean="0"/>
              <a:t>ktsg</a:t>
            </a:r>
            <a:r>
              <a:rPr lang="hu-HU" sz="1600" dirty="0" smtClean="0"/>
              <a:t>. együtt, fejenként 1MFt</a:t>
            </a:r>
          </a:p>
          <a:p>
            <a:pPr>
              <a:lnSpc>
                <a:spcPct val="150000"/>
              </a:lnSpc>
            </a:pPr>
            <a:endParaRPr lang="hu-HU" sz="16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hu-HU" sz="1600" dirty="0" smtClean="0"/>
          </a:p>
          <a:p>
            <a:pPr>
              <a:lnSpc>
                <a:spcPct val="150000"/>
              </a:lnSpc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002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-315416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hu-HU" sz="3000" b="1" cap="none" dirty="0" smtClean="0">
                <a:solidFill>
                  <a:srgbClr val="41779F"/>
                </a:solidFill>
              </a:rPr>
              <a:t>Speciális feltételek</a:t>
            </a:r>
            <a:endParaRPr lang="hu-HU" sz="3000" b="1" cap="none" dirty="0">
              <a:solidFill>
                <a:srgbClr val="41779F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107504" y="755977"/>
            <a:ext cx="9144000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hu-HU" sz="1600" dirty="0" smtClean="0"/>
          </a:p>
          <a:p>
            <a:pPr algn="ctr">
              <a:lnSpc>
                <a:spcPct val="150000"/>
              </a:lnSpc>
            </a:pPr>
            <a:endParaRPr lang="hu-HU" sz="1600" dirty="0"/>
          </a:p>
          <a:p>
            <a:pPr algn="ctr">
              <a:lnSpc>
                <a:spcPct val="150000"/>
              </a:lnSpc>
            </a:pPr>
            <a:endParaRPr lang="hu-HU" sz="1600" dirty="0" smtClean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sz="2000" dirty="0" smtClean="0"/>
              <a:t>Biztosíték nyújtás 20MFt feletti támogatási összeg esetén kötelező </a:t>
            </a:r>
          </a:p>
          <a:p>
            <a:pPr algn="just">
              <a:lnSpc>
                <a:spcPct val="150000"/>
              </a:lnSpc>
            </a:pPr>
            <a:endParaRPr lang="hu-HU" sz="2000" dirty="0" smtClean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sz="2000" dirty="0" smtClean="0"/>
              <a:t>Előleget lehet igényelni minimum 20MFt támogatási összeg esetén,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sz="2000" dirty="0" smtClean="0"/>
              <a:t>Előleg összege </a:t>
            </a:r>
            <a:r>
              <a:rPr lang="hu-HU" sz="2000" dirty="0"/>
              <a:t>nem haladhatja meg a 25MFt-ot, illetve a támogatás 50%-át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sz="2000" dirty="0" smtClean="0"/>
              <a:t>Fontos!</a:t>
            </a:r>
            <a:endParaRPr lang="hu-HU" sz="2000" dirty="0" smtClean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sz="2000" dirty="0" smtClean="0"/>
              <a:t>Biztosítéknyújtási kötelezettség </a:t>
            </a:r>
            <a:r>
              <a:rPr lang="hu-HU" sz="2000" dirty="0" smtClean="0"/>
              <a:t>alól van kivétel</a:t>
            </a:r>
            <a:r>
              <a:rPr lang="hu-HU" sz="2000" dirty="0" smtClean="0"/>
              <a:t>, ha </a:t>
            </a:r>
            <a:r>
              <a:rPr lang="hu-HU" sz="2000" dirty="0" smtClean="0"/>
              <a:t>a </a:t>
            </a:r>
            <a:r>
              <a:rPr lang="hu-HU" sz="2000" dirty="0" smtClean="0"/>
              <a:t>pályázó </a:t>
            </a:r>
            <a:r>
              <a:rPr lang="hu-HU" sz="2000" dirty="0" smtClean="0"/>
              <a:t>1 lezárt üzleti évvel rendelkezik és köztartozásmentes </a:t>
            </a:r>
            <a:r>
              <a:rPr lang="hu-HU" sz="2000" dirty="0" smtClean="0"/>
              <a:t>adózó!</a:t>
            </a:r>
            <a:endParaRPr lang="hu-HU" sz="2000" dirty="0" smtClean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hu-HU" sz="2000" dirty="0" smtClean="0"/>
          </a:p>
          <a:p>
            <a:pPr>
              <a:lnSpc>
                <a:spcPct val="150000"/>
              </a:lnSpc>
            </a:pPr>
            <a:endParaRPr lang="hu-HU" sz="16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hu-HU" sz="1600" dirty="0" smtClean="0"/>
          </a:p>
          <a:p>
            <a:pPr>
              <a:lnSpc>
                <a:spcPct val="150000"/>
              </a:lnSpc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5804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-315416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hu-HU" sz="3000" b="1" cap="none" dirty="0" smtClean="0">
                <a:solidFill>
                  <a:srgbClr val="41779F"/>
                </a:solidFill>
              </a:rPr>
              <a:t>Értékelési szempontok</a:t>
            </a:r>
            <a:endParaRPr lang="hu-HU" sz="3000" b="1" cap="none" dirty="0">
              <a:solidFill>
                <a:srgbClr val="41779F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107504" y="755977"/>
            <a:ext cx="9144000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hu-HU" sz="1600" dirty="0" smtClean="0"/>
          </a:p>
          <a:p>
            <a:pPr algn="ctr">
              <a:lnSpc>
                <a:spcPct val="150000"/>
              </a:lnSpc>
            </a:pPr>
            <a:endParaRPr lang="hu-HU" sz="1600" dirty="0"/>
          </a:p>
          <a:p>
            <a:pPr algn="ctr">
              <a:lnSpc>
                <a:spcPct val="150000"/>
              </a:lnSpc>
            </a:pPr>
            <a:endParaRPr lang="hu-HU" sz="1600" dirty="0" smtClean="0"/>
          </a:p>
          <a:p>
            <a:pPr algn="ctr">
              <a:lnSpc>
                <a:spcPct val="150000"/>
              </a:lnSpc>
            </a:pPr>
            <a:r>
              <a:rPr lang="hu-HU" sz="2400" dirty="0" smtClean="0"/>
              <a:t>Amennyiben a projektünk kapcsolódik a pályázat céljához, a költségvetés takarékosan lett összeállítva, valamint reális a projektünk nagy eséllyel sikeres lesz a pályázatunk.</a:t>
            </a:r>
          </a:p>
          <a:p>
            <a:pPr algn="ctr">
              <a:lnSpc>
                <a:spcPct val="150000"/>
              </a:lnSpc>
            </a:pPr>
            <a:endParaRPr lang="hu-HU" sz="1600" dirty="0" smtClean="0"/>
          </a:p>
          <a:p>
            <a:pPr algn="just">
              <a:lnSpc>
                <a:spcPct val="150000"/>
              </a:lnSpc>
            </a:pPr>
            <a:endParaRPr lang="hu-HU" sz="2000" dirty="0" smtClean="0"/>
          </a:p>
          <a:p>
            <a:pPr>
              <a:lnSpc>
                <a:spcPct val="150000"/>
              </a:lnSpc>
            </a:pPr>
            <a:endParaRPr lang="hu-HU" sz="16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hu-HU" sz="1600" dirty="0" smtClean="0"/>
          </a:p>
          <a:p>
            <a:pPr>
              <a:lnSpc>
                <a:spcPct val="150000"/>
              </a:lnSpc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5362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Egyéni 8. sém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3667C4"/>
      </a:accent1>
      <a:accent2>
        <a:srgbClr val="84A3DD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748</TotalTime>
  <Words>415</Words>
  <Application>Microsoft Office PowerPoint</Application>
  <PresentationFormat>Diavetítés a képernyőre (4:3 oldalarány)</PresentationFormat>
  <Paragraphs>129</Paragraphs>
  <Slides>10</Slides>
  <Notes>10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6" baseType="lpstr">
      <vt:lpstr>Calibri</vt:lpstr>
      <vt:lpstr>Times New Roman</vt:lpstr>
      <vt:lpstr>Tw Cen MT</vt:lpstr>
      <vt:lpstr>Wingdings</vt:lpstr>
      <vt:lpstr>Wingdings 2</vt:lpstr>
      <vt:lpstr>Medián</vt:lpstr>
      <vt:lpstr>PowerPoint bemutató</vt:lpstr>
      <vt:lpstr>Pályázók köre:</vt:lpstr>
      <vt:lpstr>Pályázat célja</vt:lpstr>
      <vt:lpstr>Támogatási információk</vt:lpstr>
      <vt:lpstr>Támogatható tevékenységek</vt:lpstr>
      <vt:lpstr>Kötelező vállalások</vt:lpstr>
      <vt:lpstr>Speciális feltételek</vt:lpstr>
      <vt:lpstr>Speciális feltételek</vt:lpstr>
      <vt:lpstr>Értékelési szempontok</vt:lpstr>
      <vt:lpstr>Elérhetőség: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Országos Mikrohitel Konferencia Kaposvár</dc:title>
  <dc:creator>Decsi Zoltán</dc:creator>
  <cp:lastModifiedBy>user</cp:lastModifiedBy>
  <cp:revision>72</cp:revision>
  <cp:lastPrinted>2016-02-29T14:29:09Z</cp:lastPrinted>
  <dcterms:created xsi:type="dcterms:W3CDTF">2015-10-12T11:02:35Z</dcterms:created>
  <dcterms:modified xsi:type="dcterms:W3CDTF">2016-03-01T06:47:14Z</dcterms:modified>
</cp:coreProperties>
</file>